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460" r:id="rId2"/>
    <p:sldId id="433" r:id="rId3"/>
    <p:sldId id="437" r:id="rId4"/>
    <p:sldId id="462" r:id="rId5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FFFFCC"/>
    <a:srgbClr val="66FF33"/>
    <a:srgbClr val="99FFCC"/>
    <a:srgbClr val="62FC95"/>
    <a:srgbClr val="313927"/>
    <a:srgbClr val="0000FF"/>
    <a:srgbClr val="00421E"/>
    <a:srgbClr val="CCFFFF"/>
    <a:srgbClr val="4EF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3" autoAdjust="0"/>
    <p:restoredTop sz="98992" autoAdjust="0"/>
  </p:normalViewPr>
  <p:slideViewPr>
    <p:cSldViewPr>
      <p:cViewPr>
        <p:scale>
          <a:sx n="125" d="100"/>
          <a:sy n="125" d="100"/>
        </p:scale>
        <p:origin x="-1386" y="-5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27666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7EC485-07E8-4E4B-81ED-25D3CA8E4D61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44518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27666" y="9444518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BE09545-6C3B-444C-8A14-2B956E5A8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9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7666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8BC0FB-3E8A-441E-880B-4D6E7F666151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259"/>
            <a:ext cx="5408930" cy="4474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5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937"/>
            <a:ext cx="2931929" cy="4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7666" y="9442937"/>
            <a:ext cx="2931929" cy="4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D2647B-A730-4259-BA73-A43100A4B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130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D2647B-A730-4259-BA73-A43100A4B34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7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5321-C766-4B3D-A784-F806B20B2464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AA66-AA2C-4AE0-92D2-FE9DD9F26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5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F6F01-078B-4666-B8C7-87D9CAF782D5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D3F4-BDC3-4CF1-90ED-ECD403AEF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5C923-115E-4AE9-864C-EE24298AAFC3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DEC48-584C-415B-975A-BD7FEC79C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73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51373"/>
            <a:ext cx="8229600" cy="329207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D309D-45AB-4473-ACFB-D2340C89269D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13C34-9127-4BA2-81E5-1DEA44291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32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85725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51373"/>
            <a:ext cx="4038600" cy="329207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451373"/>
            <a:ext cx="4038600" cy="1588294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153966"/>
            <a:ext cx="4038600" cy="1589484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2DA92-7B2E-494E-A593-27786210AA93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7BCED-85CA-4DA1-8B07-C44A28E8E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5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2F4B-1274-4B3E-80CD-B61B3865BA3F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6414-7279-4428-8FD7-C3ACBE8DB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90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9B931-7982-4EB0-8013-9A8D470E8A5D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7171-926F-4E0E-A8BB-D0E482DDF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22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F8A00-1166-4132-B6F3-51B5407ED89B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BB8A-8040-461C-A196-035F4515D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2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AD8B-BC4F-40D1-8BAF-D8AD8F44BD9B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F2E9-7B28-4050-B086-3F9B5080B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0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0C18B-8BE3-4615-8DFB-190ECF55BC1E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4DB3D-35B7-49D4-A976-7D13DD21D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29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63B0-8F3C-4904-BDF3-65D6C5169DC4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E760-0F0A-4F99-991C-D2916E4D2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03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D6114-FB9A-482F-8341-CCB0E7C43F84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CB3B5-7F1F-4A00-9F4B-FB6934BB0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15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830263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4019550"/>
            <a:ext cx="155575" cy="1174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4665663"/>
            <a:ext cx="4762500" cy="477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8765-21E2-4E69-B103-2F6BB10E3661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311B-D375-489D-AD2C-B0D7883E7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8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89000"/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PastelsSmooth/>
                    </a14:imgEffect>
                    <a14:imgEffect>
                      <a14:colorTemperature colorTemp="4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63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6350"/>
            <a:ext cx="4762500" cy="4794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0975"/>
            <a:ext cx="82296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E87B1-F77A-4F77-93E3-32DFFB875137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4637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BBB619-6E5A-4892-9F2F-326C3BC90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8" r:id="rId9"/>
    <p:sldLayoutId id="2147483824" r:id="rId10"/>
    <p:sldLayoutId id="2147483825" r:id="rId11"/>
    <p:sldLayoutId id="2147483826" r:id="rId12"/>
    <p:sldLayoutId id="2147483827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750" y="483518"/>
            <a:ext cx="8229600" cy="107382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</a:rPr>
              <a:t>Доклад председателя</a:t>
            </a:r>
            <a:br>
              <a:rPr lang="ru-RU" sz="2400" b="1" dirty="0" smtClean="0">
                <a:solidFill>
                  <a:srgbClr val="666633"/>
                </a:solidFill>
              </a:rPr>
            </a:br>
            <a:r>
              <a:rPr lang="ru-RU" sz="2400" b="1" dirty="0" smtClean="0">
                <a:solidFill>
                  <a:srgbClr val="666633"/>
                </a:solidFill>
              </a:rPr>
              <a:t>Финансово-бюджетной палаты Пестречинского района</a:t>
            </a:r>
            <a:br>
              <a:rPr lang="ru-RU" sz="2400" b="1" dirty="0" smtClean="0">
                <a:solidFill>
                  <a:srgbClr val="666633"/>
                </a:solidFill>
              </a:rPr>
            </a:br>
            <a:r>
              <a:rPr lang="ru-RU" sz="2400" b="1" dirty="0" smtClean="0">
                <a:solidFill>
                  <a:srgbClr val="666633"/>
                </a:solidFill>
              </a:rPr>
              <a:t>Товкалева Геннадия Петровича</a:t>
            </a:r>
            <a:endParaRPr lang="ru-RU" sz="2400" dirty="0" smtClean="0">
              <a:solidFill>
                <a:srgbClr val="666633"/>
              </a:solidFill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323850" y="1995488"/>
            <a:ext cx="8229600" cy="230505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О  бюджете Пестречинского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2026 годов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2 чтение.</a:t>
            </a:r>
            <a:endParaRPr lang="ru-RU" sz="3600" b="1" dirty="0">
              <a:solidFill>
                <a:srgbClr val="6666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b="1" dirty="0" smtClean="0">
              <a:solidFill>
                <a:srgbClr val="003A1A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649162" y="4227934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514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267495"/>
            <a:ext cx="8229600" cy="578367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основных параметров бюджета </a:t>
            </a:r>
            <a:b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2024 - 2026 годы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75674"/>
              </p:ext>
            </p:extLst>
          </p:nvPr>
        </p:nvGraphicFramePr>
        <p:xfrm>
          <a:off x="179512" y="987574"/>
          <a:ext cx="8712969" cy="2664296"/>
        </p:xfrm>
        <a:graphic>
          <a:graphicData uri="http://schemas.openxmlformats.org/drawingml/2006/table">
            <a:tbl>
              <a:tblPr/>
              <a:tblGrid>
                <a:gridCol w="1057049"/>
                <a:gridCol w="1067314"/>
                <a:gridCol w="1039945"/>
                <a:gridCol w="1382034"/>
                <a:gridCol w="1262303"/>
                <a:gridCol w="1057049"/>
                <a:gridCol w="1847275"/>
              </a:tblGrid>
              <a:tr h="537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Увеличение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Динамика бюджета,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Дефицит</a:t>
                      </a:r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+  профицит-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Обеспеченность доходами,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70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781 685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781 685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57345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70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995987,0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995987,0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214302,0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70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1372190,6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1372190,6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376203,6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70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1652145,9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1652145,9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279955,2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89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1672010,8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1672010,8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19864,9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89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1695306,3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1695306,3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23295,5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3795886"/>
            <a:ext cx="8784976" cy="1080120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ru-RU" sz="15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Собственные доходы на 2024 год в сумме </a:t>
            </a:r>
            <a:r>
              <a:rPr lang="ru-RU" sz="1500" b="1" dirty="0">
                <a:solidFill>
                  <a:srgbClr val="666633"/>
                </a:solidFill>
                <a:latin typeface="Times New Roman"/>
              </a:rPr>
              <a:t>732 </a:t>
            </a:r>
            <a:r>
              <a:rPr lang="ru-RU" sz="1500" b="1" dirty="0" smtClean="0">
                <a:solidFill>
                  <a:srgbClr val="666633"/>
                </a:solidFill>
                <a:latin typeface="Times New Roman"/>
              </a:rPr>
              <a:t>624 тыс.руб. Рост </a:t>
            </a:r>
            <a:r>
              <a:rPr lang="ru-RU" sz="1500" b="1" dirty="0">
                <a:solidFill>
                  <a:srgbClr val="666633"/>
                </a:solidFill>
                <a:latin typeface="Times New Roman"/>
              </a:rPr>
              <a:t>131,0</a:t>
            </a:r>
            <a:r>
              <a:rPr lang="ru-RU" sz="1500" b="1" dirty="0" smtClean="0">
                <a:solidFill>
                  <a:srgbClr val="666633"/>
                </a:solidFill>
                <a:latin typeface="Times New Roman"/>
              </a:rPr>
              <a:t>% в сравнении с 2023 годом</a:t>
            </a:r>
          </a:p>
          <a:p>
            <a:endParaRPr lang="ru-RU" sz="1500" b="1" dirty="0" smtClean="0">
              <a:solidFill>
                <a:srgbClr val="666633"/>
              </a:solidFill>
              <a:latin typeface="Times New Roman"/>
            </a:endParaRPr>
          </a:p>
          <a:p>
            <a:r>
              <a:rPr lang="ru-RU" sz="1500" b="1" dirty="0">
                <a:solidFill>
                  <a:srgbClr val="666633"/>
                </a:solidFill>
                <a:latin typeface="Times New Roman"/>
              </a:rPr>
              <a:t>Безвозмездные </a:t>
            </a:r>
            <a:r>
              <a:rPr lang="ru-RU" sz="1500" b="1" dirty="0" smtClean="0">
                <a:solidFill>
                  <a:srgbClr val="666633"/>
                </a:solidFill>
                <a:latin typeface="Times New Roman"/>
              </a:rPr>
              <a:t>перечисления из вышестоящих бюджетов 919522 тыс. рублей.</a:t>
            </a:r>
            <a:r>
              <a:rPr lang="ru-RU" sz="1500" b="1" dirty="0">
                <a:solidFill>
                  <a:srgbClr val="666633"/>
                </a:solidFill>
                <a:latin typeface="Times New Roman"/>
              </a:rPr>
              <a:t> </a:t>
            </a:r>
            <a:r>
              <a:rPr lang="ru-RU" sz="1500" b="1" dirty="0" smtClean="0">
                <a:solidFill>
                  <a:srgbClr val="666633"/>
                </a:solidFill>
                <a:latin typeface="Times New Roman"/>
              </a:rPr>
              <a:t>Удельный вес 55,6 %</a:t>
            </a:r>
          </a:p>
          <a:p>
            <a:endParaRPr lang="ru-RU" sz="1500" b="1" dirty="0">
              <a:solidFill>
                <a:srgbClr val="666633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9794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785786" y="23639"/>
            <a:ext cx="8001056" cy="822223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расходов по </a:t>
            </a:r>
            <a:r>
              <a:rPr lang="ru-RU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ведомственной структуре расходов</a:t>
            </a:r>
            <a:endParaRPr lang="ru-RU" sz="2400" b="1" dirty="0" smtClean="0"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3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79512" y="4299942"/>
            <a:ext cx="8784976" cy="576064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ru-RU" sz="1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Планирование расходов произведено на основании </a:t>
            </a:r>
            <a:r>
              <a:rPr lang="ru-RU" sz="1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прогноза экономического </a:t>
            </a:r>
            <a:r>
              <a:rPr lang="ru-RU" sz="1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развития экономики Пестречинского района и сценарных условий развития Республики Татарстан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685204"/>
              </p:ext>
            </p:extLst>
          </p:nvPr>
        </p:nvGraphicFramePr>
        <p:xfrm>
          <a:off x="197848" y="987574"/>
          <a:ext cx="8766641" cy="3312369"/>
        </p:xfrm>
        <a:graphic>
          <a:graphicData uri="http://schemas.openxmlformats.org/drawingml/2006/table">
            <a:tbl>
              <a:tblPr/>
              <a:tblGrid>
                <a:gridCol w="2957975"/>
                <a:gridCol w="1501977"/>
                <a:gridCol w="1026862"/>
                <a:gridCol w="1226103"/>
                <a:gridCol w="1026862"/>
                <a:gridCol w="1026862"/>
              </a:tblGrid>
              <a:tr h="240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Ведомства Пестречинского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Рост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Совет Пестречинского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14 910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15 102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15 851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16 216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Исполнительный комитет Пестречинского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71 360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79 874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78 499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81 033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Финансово-бюджетная палата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32 460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33 915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27 954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27 607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Палата имущественных и земельных отношений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2 867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3 048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Отдел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1 024 441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1 272 973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1 268 297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1 256 032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Отдел физической культуры, спорта и досуга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90 097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94 630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95 593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97 092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Отдел культуры и кинематографии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125 725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142 324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143 468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144 765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Централизованная бухгалтерия сельских поселений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10 520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10 628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11 002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11 394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1 372 191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1 652 146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1 651 557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1 650 625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Динамика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685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8014346" cy="4780359"/>
          </a:xfrm>
        </p:spPr>
        <p:txBody>
          <a:bodyPr/>
          <a:lstStyle/>
          <a:p>
            <a:pPr algn="ctr"/>
            <a:r>
              <a:rPr lang="ru-RU" sz="2200" b="1" dirty="0">
                <a:solidFill>
                  <a:srgbClr val="666633"/>
                </a:solidFill>
              </a:rPr>
              <a:t>П</a:t>
            </a:r>
            <a:r>
              <a:rPr lang="ru-RU" sz="2200" b="1" dirty="0" smtClean="0">
                <a:solidFill>
                  <a:srgbClr val="666633"/>
                </a:solidFill>
              </a:rPr>
              <a:t>убличные </a:t>
            </a:r>
            <a:r>
              <a:rPr lang="ru-RU" sz="2200" b="1" dirty="0">
                <a:solidFill>
                  <a:srgbClr val="666633"/>
                </a:solidFill>
              </a:rPr>
              <a:t>слушания по проекту решения Совета Пестречинского муниципального района Республики Татарстан «О бюджете Пестречинского муниципального района на 2024 год и плановый период 2025 и 2026 годов» были проведены 28 ноября 2023 года в малом зале Исполнительного комитета. </a:t>
            </a:r>
            <a:r>
              <a:rPr lang="ru-RU" sz="2200" b="1" dirty="0" smtClean="0">
                <a:solidFill>
                  <a:srgbClr val="666633"/>
                </a:solidFill>
              </a:rPr>
              <a:t/>
            </a:r>
            <a:br>
              <a:rPr lang="ru-RU" sz="2200" b="1" dirty="0" smtClean="0">
                <a:solidFill>
                  <a:srgbClr val="666633"/>
                </a:solidFill>
              </a:rPr>
            </a:br>
            <a:r>
              <a:rPr lang="ru-RU" sz="2200" b="1" dirty="0">
                <a:solidFill>
                  <a:srgbClr val="666633"/>
                </a:solidFill>
              </a:rPr>
              <a:t/>
            </a:r>
            <a:br>
              <a:rPr lang="ru-RU" sz="2200" b="1" dirty="0">
                <a:solidFill>
                  <a:srgbClr val="666633"/>
                </a:solidFill>
              </a:rPr>
            </a:br>
            <a:r>
              <a:rPr lang="ru-RU" sz="2200" b="1" dirty="0" smtClean="0">
                <a:solidFill>
                  <a:srgbClr val="666633"/>
                </a:solidFill>
              </a:rPr>
              <a:t>По </a:t>
            </a:r>
            <a:r>
              <a:rPr lang="ru-RU" sz="2200" b="1" dirty="0">
                <a:solidFill>
                  <a:srgbClr val="666633"/>
                </a:solidFill>
              </a:rPr>
              <a:t>итогам проведения публичных слушаний в Совет района был представлен протокол </a:t>
            </a:r>
            <a:r>
              <a:rPr lang="ru-RU" sz="2200" b="1" dirty="0" smtClean="0">
                <a:solidFill>
                  <a:srgbClr val="666633"/>
                </a:solidFill>
              </a:rPr>
              <a:t>проведения публичных </a:t>
            </a:r>
            <a:r>
              <a:rPr lang="ru-RU" sz="2200" b="1" dirty="0">
                <a:solidFill>
                  <a:srgbClr val="666633"/>
                </a:solidFill>
              </a:rPr>
              <a:t>слушаний, рекомендации публичных слушаний и заключение по результатам проведения </a:t>
            </a:r>
            <a:r>
              <a:rPr lang="ru-RU" sz="2200" b="1" dirty="0" smtClean="0">
                <a:solidFill>
                  <a:srgbClr val="666633"/>
                </a:solidFill>
              </a:rPr>
              <a:t>публичных </a:t>
            </a:r>
            <a:r>
              <a:rPr lang="ru-RU" sz="2200" b="1" dirty="0">
                <a:solidFill>
                  <a:srgbClr val="666633"/>
                </a:solidFill>
              </a:rPr>
              <a:t>слушаний. </a:t>
            </a:r>
            <a:r>
              <a:rPr lang="ru-RU" sz="2200" b="1" dirty="0" smtClean="0">
                <a:solidFill>
                  <a:srgbClr val="666633"/>
                </a:solidFill>
              </a:rPr>
              <a:t/>
            </a:r>
            <a:br>
              <a:rPr lang="ru-RU" sz="2200" b="1" dirty="0" smtClean="0">
                <a:solidFill>
                  <a:srgbClr val="666633"/>
                </a:solidFill>
              </a:rPr>
            </a:br>
            <a:r>
              <a:rPr lang="ru-RU" sz="2200" b="1" dirty="0" smtClean="0">
                <a:solidFill>
                  <a:srgbClr val="666633"/>
                </a:solidFill>
              </a:rPr>
              <a:t/>
            </a:r>
            <a:br>
              <a:rPr lang="ru-RU" sz="2200" b="1" dirty="0" smtClean="0">
                <a:solidFill>
                  <a:srgbClr val="666633"/>
                </a:solidFill>
              </a:rPr>
            </a:br>
            <a:r>
              <a:rPr lang="ru-RU" sz="2200" b="1" dirty="0" smtClean="0">
                <a:solidFill>
                  <a:srgbClr val="666633"/>
                </a:solidFill>
              </a:rPr>
              <a:t>Заключение </a:t>
            </a:r>
            <a:r>
              <a:rPr lang="ru-RU" sz="2200" b="1" dirty="0">
                <a:solidFill>
                  <a:srgbClr val="666633"/>
                </a:solidFill>
              </a:rPr>
              <a:t>по результатам публичных слушаний размещено на сайте Пестречинского муниципального района.</a:t>
            </a:r>
            <a:endParaRPr lang="ru-RU" sz="2200" b="1" dirty="0" smtClean="0">
              <a:solidFill>
                <a:srgbClr val="666633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4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6800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18130</TotalTime>
  <Words>348</Words>
  <Application>Microsoft Office PowerPoint</Application>
  <PresentationFormat>Экран (16:9)</PresentationFormat>
  <Paragraphs>130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Доклад председателя Финансово-бюджетной палаты Пестречинского района Товкалева Геннадия Петровича</vt:lpstr>
      <vt:lpstr>Динамика основных параметров бюджета  на 2024 - 2026 годы</vt:lpstr>
      <vt:lpstr>Бюджет расходов по ведомственной структуре расходов</vt:lpstr>
      <vt:lpstr>Публичные слушания по проекту решения Совета Пестречинского муниципального района Республики Татарстан «О бюджете Пестречинского муниципального района на 2024 год и плановый период 2025 и 2026 годов» были проведены 28 ноября 2023 года в малом зале Исполнительного комитета.   По итогам проведения публичных слушаний в Совет района был представлен протокол проведения публичных слушаний, рекомендации публичных слушаний и заключение по результатам проведения публичных слушаний.   Заключение по результатам публичных слушаний размещено на сайте Пестречинского муниципального района.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 Строева</dc:creator>
  <cp:lastModifiedBy>Pest-Gennady-fo</cp:lastModifiedBy>
  <cp:revision>857</cp:revision>
  <cp:lastPrinted>2018-11-20T07:27:19Z</cp:lastPrinted>
  <dcterms:created xsi:type="dcterms:W3CDTF">2011-10-06T06:04:06Z</dcterms:created>
  <dcterms:modified xsi:type="dcterms:W3CDTF">2023-12-19T05:50:15Z</dcterms:modified>
</cp:coreProperties>
</file>